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77" r:id="rId5"/>
  </p:sldMasterIdLst>
  <p:notesMasterIdLst>
    <p:notesMasterId r:id="rId40"/>
  </p:notesMasterIdLst>
  <p:sldIdLst>
    <p:sldId id="259" r:id="rId6"/>
    <p:sldId id="296" r:id="rId7"/>
    <p:sldId id="281" r:id="rId8"/>
    <p:sldId id="289" r:id="rId9"/>
    <p:sldId id="283" r:id="rId10"/>
    <p:sldId id="282" r:id="rId11"/>
    <p:sldId id="284" r:id="rId12"/>
    <p:sldId id="287" r:id="rId13"/>
    <p:sldId id="303" r:id="rId14"/>
    <p:sldId id="268" r:id="rId15"/>
    <p:sldId id="276" r:id="rId16"/>
    <p:sldId id="277" r:id="rId17"/>
    <p:sldId id="290" r:id="rId18"/>
    <p:sldId id="261" r:id="rId19"/>
    <p:sldId id="269" r:id="rId20"/>
    <p:sldId id="270" r:id="rId21"/>
    <p:sldId id="291" r:id="rId22"/>
    <p:sldId id="288" r:id="rId23"/>
    <p:sldId id="262" r:id="rId24"/>
    <p:sldId id="271" r:id="rId25"/>
    <p:sldId id="292" r:id="rId26"/>
    <p:sldId id="304" r:id="rId27"/>
    <p:sldId id="306" r:id="rId28"/>
    <p:sldId id="307" r:id="rId29"/>
    <p:sldId id="308" r:id="rId30"/>
    <p:sldId id="293" r:id="rId31"/>
    <p:sldId id="264" r:id="rId32"/>
    <p:sldId id="273" r:id="rId33"/>
    <p:sldId id="294" r:id="rId34"/>
    <p:sldId id="267" r:id="rId35"/>
    <p:sldId id="265" r:id="rId36"/>
    <p:sldId id="279" r:id="rId37"/>
    <p:sldId id="309" r:id="rId38"/>
    <p:sldId id="302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8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/>
    <p:restoredTop sz="94737"/>
  </p:normalViewPr>
  <p:slideViewPr>
    <p:cSldViewPr snapToGrid="0">
      <p:cViewPr>
        <p:scale>
          <a:sx n="136" d="100"/>
          <a:sy n="136" d="100"/>
        </p:scale>
        <p:origin x="5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542D-D027-A348-B0BA-D98715CAB8EB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150-19C2-E547-A4DA-178CF8273A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EEA0D0-7851-6676-B734-1165CA06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32" y="5611752"/>
            <a:ext cx="3357136" cy="9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0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142E8-BCD6-59A0-8661-800078D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A88D61-3DE5-E064-33CA-0903343C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CDE93A-FD43-A523-184F-4FED2C9C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25620-834A-C26E-500A-E0AB786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43D47C-25C9-8B0E-B64C-1D4E2155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4CB29-9900-71D9-1066-0F23A7FE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90C5D-621A-1BD6-026E-82CE72D5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0D8C-2368-039F-0F94-D026184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1660A-C0B5-C04B-5BE3-44DA176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1029A7-FDC3-7FAF-59FB-C6F7F8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C26F4D-30C8-F154-C0CF-16FB35DB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A16A0F-81B4-6C20-5D95-E564E95E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98EAB-5560-9321-B2EB-B4143BE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6910-1219-7C4C-0F31-C762801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AEB086-B534-49F0-730D-D3D130E6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B822-9B7D-7D0B-F97D-F82F3642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DD77D-E32E-ECD9-9F20-13DAB5AB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AA32C6-3A48-D537-1A56-FF0DE3D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9FD9B-7612-B6B5-34DD-BF19398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A337-2EB6-6F9E-721A-D631A3B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D5F26F-EF1F-4C38-4517-DAABB7F2B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785AF-306B-E564-85A9-8E294BE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ECE89-0EAC-61E2-2BCE-7924E76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2EB7B-47D6-78D6-66B0-B4BFD222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584D3A-3B6D-4984-4BA6-7FC3C9C08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42AC3B-18C4-DE9B-F24E-DBDB2F2C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B4B61-9AF1-F6A1-159B-21832687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B7BB5-D8BF-3493-217A-E08FDB26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BA212-DBED-87D0-AFFF-0832D0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_Titel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sz="180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715915"/>
            <a:ext cx="3007491" cy="7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26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rgbClr val="02298E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rgbClr val="02298E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EE6DE-D5F7-5DC6-D8CB-04F5B71E34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181" y="1473932"/>
            <a:ext cx="10938935" cy="41394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all" dirty="0">
                <a:solidFill>
                  <a:srgbClr val="02298E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1288E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055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kapitel">
    <p:bg>
      <p:bgPr>
        <a:solidFill>
          <a:srgbClr val="012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chemeClr val="bg1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2512486"/>
            <a:ext cx="10507133" cy="139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cap="all" dirty="0">
                <a:solidFill>
                  <a:schemeClr val="bg1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363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2107-E0BD-2F2F-8399-8CD2A7DB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4405EA-F8E6-4B34-10E2-DD5AD5FA1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E1731-0583-217E-984F-EABA40C9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3CF59-D5A4-9CB4-36E8-D97230D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9E0F1-CDAA-D2FB-2D91-A1372868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A439-367B-6C78-9510-5CBF8A2D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4200-EC4D-29C0-F9E4-4CBD5DFE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B246-584C-C336-657B-94FA248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87D6E-EB4C-72FE-8C53-741E796E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5811A-4556-97EC-FA9F-547298CA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246C5-362A-5115-877F-2B82675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4D7E0-7BC6-31B9-7FEC-98193731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8B94-A4DF-9938-EF88-1FE1DB6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E19C-4C55-76D3-0C20-C1D27013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9EBF2-74E0-DBDD-FCF3-8249EA2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42458-8817-B4EC-E980-0115F57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D667-D330-F9EF-F3D5-F21B1757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9772CB-4B3A-F44D-0A02-BC98CC61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C78AE-AB51-71E1-1766-1DEBB84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53B842-DFE6-EE28-41BB-8BE298B1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F28BF-74FF-03B8-9722-74E66F2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16F85-8E82-7627-F63A-1A42D4EF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C39D8-1F53-890F-F337-F3DD2E64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648CA1-80FC-65F4-9655-2C52660B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21A5C-89A6-BDC0-06D5-8FCC253B9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F226F0-FE94-A637-D258-3924304FB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CC22A-3B82-6CF6-5F36-E6E00A4F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FCC66E-935B-7E9A-16E9-E04F716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A00D1-A485-11DD-D2D3-D0D5C01A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89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351C79-7D7B-E675-0590-B29E7397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0B183-6CBC-41AB-C11E-D51BE803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4DCFB-8200-AC65-DEA9-76E63A1CF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BD81-97BA-CAB4-4BD2-22F8CB80E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C6353-F40B-993F-41D1-06D04EB5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c/c3/Python-logo-notext.svg/1869px-Python-logo-notext.svg.png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e/ed/Pandas_logo.svg/2560px-Pandas_logo.svg.png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www.svgrepo.com/show/306098/githubactions.svg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images.icon-icons.com/2415/PNG/512/postgresql_plain_wordmark_logo_icon_146390.png" TargetMode="External"/><Relationship Id="rId4" Type="http://schemas.openxmlformats.org/officeDocument/2006/relationships/hyperlink" Target="https://upload.wikimedia.org/wikipedia/commons/9/91/Octicons-mark-github.svg" TargetMode="External"/><Relationship Id="rId9" Type="http://schemas.openxmlformats.org/officeDocument/2006/relationships/hyperlink" Target="https://upload.wikimedia.org/wikipedia/de/thumb/d/dd/MySQL_logo.svg/1200px-MySQL_logo.svg.png" TargetMode="Externa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icon-icons.com/2415/PNG/512/postgresql_plain_wordmark_logo_icon_146390.png" TargetMode="External"/><Relationship Id="rId3" Type="http://schemas.openxmlformats.org/officeDocument/2006/relationships/hyperlink" Target="https://www.svgrepo.com/show/306098/githubactions.svg" TargetMode="External"/><Relationship Id="rId7" Type="http://schemas.openxmlformats.org/officeDocument/2006/relationships/hyperlink" Target="https://upload.wikimedia.org/wikipedia/de/thumb/d/dd/MySQL_logo.svg/1200px-MySQL_logo.svg.png" TargetMode="External"/><Relationship Id="rId2" Type="http://schemas.openxmlformats.org/officeDocument/2006/relationships/hyperlink" Target="https://upload.wikimedia.org/wikipedia/commons/9/91/Octicons-mark-github.sv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c/c3/Python-logo-notext.svg/1869px-Python-logo-notext.svg.png" TargetMode="External"/><Relationship Id="rId5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4" Type="http://schemas.openxmlformats.org/officeDocument/2006/relationships/hyperlink" Target="https://upload.wikimedia.org/wikipedia/commons/thumb/e/ed/Pandas_logo.svg/2560px-Pandas_logo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hyperlink" Target="https://upload.wikimedia.org/wikipedia/commons/9/91/Octicons-mark-github.svg" TargetMode="Externa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17" Type="http://schemas.openxmlformats.org/officeDocument/2006/relationships/hyperlink" Target="https://upload.wikimedia.org/wikipedia/commons/thumb/c/c3/Python-logo-notext.svg/1869px-Python-logo-notext.svg.png" TargetMode="External"/><Relationship Id="rId2" Type="http://schemas.openxmlformats.org/officeDocument/2006/relationships/audio" Target="../media/media2.m4a"/><Relationship Id="rId16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20" Type="http://schemas.openxmlformats.org/officeDocument/2006/relationships/image" Target="../media/image16.png"/><Relationship Id="rId1" Type="http://schemas.microsoft.com/office/2007/relationships/media" Target="../media/media2.m4a"/><Relationship Id="rId6" Type="http://schemas.openxmlformats.org/officeDocument/2006/relationships/image" Target="../media/image13.png"/><Relationship Id="rId11" Type="http://schemas.openxmlformats.org/officeDocument/2006/relationships/slide" Target="slide6.xml"/><Relationship Id="rId5" Type="http://schemas.openxmlformats.org/officeDocument/2006/relationships/slide" Target="slide9.xml"/><Relationship Id="rId15" Type="http://schemas.openxmlformats.org/officeDocument/2006/relationships/hyperlink" Target="https://upload.wikimedia.org/wikipedia/commons/thumb/e/ed/Pandas_logo.svg/2560px-Pandas_logo.svg.png" TargetMode="External"/><Relationship Id="rId10" Type="http://schemas.openxmlformats.org/officeDocument/2006/relationships/image" Target="../media/image15.png"/><Relationship Id="rId19" Type="http://schemas.openxmlformats.org/officeDocument/2006/relationships/slide" Target="slide8.xml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hyperlink" Target="https://www.svgrepo.com/show/306098/githubactions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upload.wikimedia.org/wikipedia/commons/thumb/c/c3/Python-logo-notext.svg/1869px-Python-logo-notext.svg.png" TargetMode="External"/><Relationship Id="rId3" Type="http://schemas.openxmlformats.org/officeDocument/2006/relationships/audio" Target="../media/media3.m4a"/><Relationship Id="rId7" Type="http://schemas.openxmlformats.org/officeDocument/2006/relationships/image" Target="../media/image19.png"/><Relationship Id="rId12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hyperlink" Target="https://upload.wikimedia.org/wikipedia/commons/thumb/e/ed/Pandas_logo.svg/2560px-Pandas_logo.svg.png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www.svgrepo.com/show/306098/githubactions.svg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upload.wikimedia.org/wikipedia/commons/9/91/Octicons-mark-github.svg" TargetMode="Externa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2FB152-CD33-E3E1-9FB1-B8C607C9CC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1940124"/>
            <a:ext cx="9972996" cy="1387190"/>
          </a:xfrm>
        </p:spPr>
        <p:txBody>
          <a:bodyPr/>
          <a:lstStyle/>
          <a:p>
            <a:pPr algn="ctr"/>
            <a:r>
              <a:rPr lang="de-DE" sz="4200" dirty="0"/>
              <a:t>Performance - Optimierung </a:t>
            </a:r>
          </a:p>
          <a:p>
            <a:pPr algn="ctr"/>
            <a:r>
              <a:rPr lang="de-DE" sz="4200" dirty="0"/>
              <a:t>von Datenbanken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B71EA1-752D-D4F3-1D2D-79FFBDC13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9503" y="3404407"/>
            <a:ext cx="9972995" cy="693837"/>
          </a:xfrm>
        </p:spPr>
        <p:txBody>
          <a:bodyPr/>
          <a:lstStyle/>
          <a:p>
            <a:pPr algn="ctr"/>
            <a:r>
              <a:rPr lang="de-DE" sz="2400" dirty="0"/>
              <a:t>Daniel Freire Mendes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91B98B-6268-F957-E76E-E6BB3D299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17" y="4917876"/>
            <a:ext cx="9972995" cy="69383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Erstprüferin: Prof. Dr. Stefan Sarstedt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Zweitprüfer: Prof. Dr. Olaf Zukunft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E82C002-4E91-FDF3-856D-E532D3A6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"/>
    </mc:Choice>
    <mc:Fallback xmlns="">
      <p:transition spd="slow" advTm="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86436A-7151-8E26-8517-7649E58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65491-6AAB-DC87-9819-6CE311C9F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CF5CF5-3A51-93F7-98BA-D04BC210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0" t="23714" r="26195" b="23574"/>
          <a:stretch/>
        </p:blipFill>
        <p:spPr>
          <a:xfrm>
            <a:off x="6657607" y="2388455"/>
            <a:ext cx="5048519" cy="2408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52B85D0-DD54-31CD-D4A9-F146F9F47DB9}"/>
              </a:ext>
            </a:extLst>
          </p:cNvPr>
          <p:cNvSpPr/>
          <p:nvPr/>
        </p:nvSpPr>
        <p:spPr>
          <a:xfrm>
            <a:off x="737923" y="1366936"/>
            <a:ext cx="5158004" cy="445138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dirty="0" err="1"/>
              <a:t>Orchestrator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Gesteuert mit einem Shell-Skript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Ruft Sysbench Methoden auf: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Prepare</a:t>
            </a:r>
            <a:r>
              <a:rPr lang="de-DE" dirty="0"/>
              <a:t> &gt; Insert &gt; Select &gt; </a:t>
            </a:r>
            <a:r>
              <a:rPr lang="de-DE" dirty="0" err="1"/>
              <a:t>Cleanup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Geht unterschiedliche DBMS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Exportiert möglichweise Variablen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1 Select-Skript oder mehrere, gebündelt in einem Ordner ausführen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Python-Skripte kombinieren die Werte aus Insert- und Select- Benchmark und visualisieren sie in Graphen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D267-D54C-A59C-4479-526417CA2624}"/>
              </a:ext>
            </a:extLst>
          </p:cNvPr>
          <p:cNvSpPr txBox="1"/>
          <p:nvPr/>
        </p:nvSpPr>
        <p:spPr>
          <a:xfrm>
            <a:off x="6657607" y="2080678"/>
            <a:ext cx="479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Beispielhafter Aufruf des </a:t>
            </a:r>
            <a:r>
              <a:rPr lang="de-DE" sz="1400" b="1" dirty="0" err="1"/>
              <a:t>Orchestrator</a:t>
            </a:r>
            <a:r>
              <a:rPr lang="de-DE" sz="1400" b="1" dirty="0"/>
              <a:t>-Skripts:</a:t>
            </a:r>
          </a:p>
        </p:txBody>
      </p:sp>
    </p:spTree>
    <p:extLst>
      <p:ext uri="{BB962C8B-B14F-4D97-AF65-F5344CB8AC3E}">
        <p14:creationId xmlns:p14="http://schemas.microsoft.com/office/powerpoint/2010/main" val="251349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DF8F3-D7AC-F49E-CE25-A4F247CE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DEB30E-977E-D716-CB15-AEFCD565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DC7FE6-2507-A548-468E-FE381D5247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11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CE98FD4-AB7E-59F5-7FE0-CA0CE131C260}"/>
              </a:ext>
            </a:extLst>
          </p:cNvPr>
          <p:cNvSpPr/>
          <p:nvPr/>
        </p:nvSpPr>
        <p:spPr>
          <a:xfrm>
            <a:off x="701955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einzelnen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692C53E-B0B3-CB13-31F4-E3BF80D8B739}"/>
              </a:ext>
            </a:extLst>
          </p:cNvPr>
          <p:cNvSpPr/>
          <p:nvPr/>
        </p:nvSpPr>
        <p:spPr>
          <a:xfrm>
            <a:off x="4059097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vers. DBMS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73F05F7-479C-E104-2398-3E742B2F805F}"/>
              </a:ext>
            </a:extLst>
          </p:cNvPr>
          <p:cNvSpPr/>
          <p:nvPr/>
        </p:nvSpPr>
        <p:spPr>
          <a:xfrm>
            <a:off x="7416239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Variablen vorbereiten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AE3152D-13E4-2F8B-5AB0-5C4E0FAF0726}"/>
              </a:ext>
            </a:extLst>
          </p:cNvPr>
          <p:cNvSpPr/>
          <p:nvPr/>
        </p:nvSpPr>
        <p:spPr>
          <a:xfrm>
            <a:off x="8048677" y="3221772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Überprüfen, ob exportierte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DDA2303-E3FC-0CAF-C8FF-31280DBBC5ED}"/>
              </a:ext>
            </a:extLst>
          </p:cNvPr>
          <p:cNvSpPr/>
          <p:nvPr/>
        </p:nvSpPr>
        <p:spPr>
          <a:xfrm>
            <a:off x="9576979" y="4562975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process_script</a:t>
            </a:r>
            <a:r>
              <a:rPr lang="de-DE" dirty="0"/>
              <a:t>- </a:t>
            </a:r>
            <a:r>
              <a:rPr lang="de-DE" dirty="0" err="1"/>
              <a:t>methode</a:t>
            </a:r>
            <a:r>
              <a:rPr lang="de-DE" dirty="0"/>
              <a:t> aufrufen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2FB946F-9A39-6633-B071-84A0577F9652}"/>
              </a:ext>
            </a:extLst>
          </p:cNvPr>
          <p:cNvSpPr/>
          <p:nvPr/>
        </p:nvSpPr>
        <p:spPr>
          <a:xfrm>
            <a:off x="4831576" y="370145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möglichen Kombinationen bilden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BF5191-B0EE-7268-1DBD-E0695398B0BD}"/>
              </a:ext>
            </a:extLst>
          </p:cNvPr>
          <p:cNvCxnSpPr>
            <a:cxnSpLocks/>
          </p:cNvCxnSpPr>
          <p:nvPr/>
        </p:nvCxnSpPr>
        <p:spPr>
          <a:xfrm>
            <a:off x="3118981" y="219716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64D178-1BCD-3499-BCE5-4E72406C4B0D}"/>
              </a:ext>
            </a:extLst>
          </p:cNvPr>
          <p:cNvCxnSpPr>
            <a:cxnSpLocks/>
          </p:cNvCxnSpPr>
          <p:nvPr/>
        </p:nvCxnSpPr>
        <p:spPr>
          <a:xfrm>
            <a:off x="6496833" y="221818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C852A-B3A6-A7C3-3987-A866DFB84C0F}"/>
              </a:ext>
            </a:extLst>
          </p:cNvPr>
          <p:cNvCxnSpPr>
            <a:cxnSpLocks/>
          </p:cNvCxnSpPr>
          <p:nvPr/>
        </p:nvCxnSpPr>
        <p:spPr>
          <a:xfrm>
            <a:off x="9104623" y="2751138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F0A1BE-060E-D56A-FD91-3984C7DD3FE1}"/>
              </a:ext>
            </a:extLst>
          </p:cNvPr>
          <p:cNvCxnSpPr>
            <a:cxnSpLocks/>
          </p:cNvCxnSpPr>
          <p:nvPr/>
        </p:nvCxnSpPr>
        <p:spPr>
          <a:xfrm flipH="1">
            <a:off x="7244883" y="3701459"/>
            <a:ext cx="671566" cy="36950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005310-E10E-B67E-9305-4264DBE7305F}"/>
              </a:ext>
            </a:extLst>
          </p:cNvPr>
          <p:cNvCxnSpPr>
            <a:cxnSpLocks/>
          </p:cNvCxnSpPr>
          <p:nvPr/>
        </p:nvCxnSpPr>
        <p:spPr>
          <a:xfrm>
            <a:off x="7097956" y="4759890"/>
            <a:ext cx="2371721" cy="527561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0EF6FF-5CBC-FB86-20B1-D2014576616E}"/>
              </a:ext>
            </a:extLst>
          </p:cNvPr>
          <p:cNvCxnSpPr>
            <a:cxnSpLocks/>
          </p:cNvCxnSpPr>
          <p:nvPr/>
        </p:nvCxnSpPr>
        <p:spPr>
          <a:xfrm>
            <a:off x="10447285" y="4061600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5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B31BB0-A2B7-F9DC-0FD8-345710AB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anwendungsbeispiel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416D70-3639-DD10-5318-42D1E664E9B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A3DEE7B-57B4-76DC-29B1-55CB908BF59B}"/>
              </a:ext>
            </a:extLst>
          </p:cNvPr>
          <p:cNvSpPr/>
          <p:nvPr/>
        </p:nvSpPr>
        <p:spPr>
          <a:xfrm>
            <a:off x="2302041" y="4528444"/>
            <a:ext cx="7575210" cy="136417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Zunächst werden die Tabelle </a:t>
            </a:r>
            <a:r>
              <a:rPr lang="de-DE" b="1" dirty="0"/>
              <a:t>KUNDEN</a:t>
            </a:r>
            <a:r>
              <a:rPr lang="de-DE" dirty="0"/>
              <a:t> und </a:t>
            </a:r>
            <a:r>
              <a:rPr lang="de-DE" b="1" dirty="0"/>
              <a:t>BESTELLUNG </a:t>
            </a:r>
            <a:r>
              <a:rPr lang="de-DE" dirty="0"/>
              <a:t>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Tabellen werden mit Beispieldaten befüllt und danach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Verglichen werden unterschiedliche Typen und Längen des Primär-schlüssels der Kundentabelle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95A122-D950-A422-7533-217798C9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47" t="27350" r="16282" b="15688"/>
          <a:stretch/>
        </p:blipFill>
        <p:spPr>
          <a:xfrm>
            <a:off x="694395" y="1613245"/>
            <a:ext cx="4384884" cy="2437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C222A2-19DF-062F-D5BF-AC075D24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3" t="28755" r="12980" b="20987"/>
          <a:stretch/>
        </p:blipFill>
        <p:spPr>
          <a:xfrm>
            <a:off x="5499141" y="1775744"/>
            <a:ext cx="5998464" cy="211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E1BD25D3-FA46-7D70-0EA8-EF1EAB0E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82E116F-E47E-4944-9879-DAFC3469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271612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F3374F70-33CC-9136-1422-88B015D9B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468" y="1282616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C272C3BB-CDB6-2FD3-1C4C-7F08F0060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98" y="1282616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92DD867E-8677-85F8-3856-AA071107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0CC1C-B215-1A4C-52F6-2EB6D895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D2AD65-0D29-A0C9-D612-E5528F378AD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7341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D0845E-2F8B-A81A-C806-387EB43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7FEA2-5155-3E50-5BE1-4C6417A628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14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435031F7-A297-A366-D917-32BFA913969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5D706D0-D7ED-0739-4533-3978182E0CE0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BAC39F4C-C389-FB12-42A3-0F5BBF8F3002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553DE681-1880-A83F-1D19-C053AE7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3165200"/>
            <a:ext cx="448488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0F552FCB-5BAF-41DA-97D3-F2941AC3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6" y="3165200"/>
            <a:ext cx="452885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BBC82A8-B7A7-676E-B408-3D7458B8BFA8}"/>
              </a:ext>
            </a:extLst>
          </p:cNvPr>
          <p:cNvSpPr/>
          <p:nvPr/>
        </p:nvSpPr>
        <p:spPr>
          <a:xfrm>
            <a:off x="974559" y="1622738"/>
            <a:ext cx="10281576" cy="12140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Einmal alle Spalten als </a:t>
            </a:r>
            <a:r>
              <a:rPr lang="de-DE" b="1" dirty="0"/>
              <a:t>NOT NULL </a:t>
            </a:r>
            <a:r>
              <a:rPr lang="de-DE" dirty="0"/>
              <a:t>deklariert und einmal die Default-Einstellung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Leichte Performancevorteile sowohl beim Einfügen als auch beim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 vor allem aus Gründen der Datenintegrität und -konsistenz treffen</a:t>
            </a:r>
          </a:p>
        </p:txBody>
      </p:sp>
    </p:spTree>
    <p:extLst>
      <p:ext uri="{BB962C8B-B14F-4D97-AF65-F5344CB8AC3E}">
        <p14:creationId xmlns:p14="http://schemas.microsoft.com/office/powerpoint/2010/main" val="46553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9595-D47C-F5FD-2732-9A6973C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AE4EEA9-7DF1-C2D2-8A23-5FD0DA7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AD06A-2D08-B8B8-5978-C89FFE8685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pic>
        <p:nvPicPr>
          <p:cNvPr id="6" name="Grafik 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5508D41E-1D91-03CD-EE40-2B91CB6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2" y="1478899"/>
            <a:ext cx="6307526" cy="405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9AB9F68B-509D-2FBF-741F-E1D26856FA9D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1E501E8-34F8-0729-2D08-75331E9581A5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A706535D-4B24-D02C-05E6-17527FA607ED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3A65F55-55B8-418C-E66E-319B759E8451}"/>
              </a:ext>
            </a:extLst>
          </p:cNvPr>
          <p:cNvSpPr/>
          <p:nvPr/>
        </p:nvSpPr>
        <p:spPr>
          <a:xfrm>
            <a:off x="313982" y="2005579"/>
            <a:ext cx="4973124" cy="29970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der Speicherplatz, desto kleiner der mögliche Wertebereich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Speicherplatz (in Bits), desto langsamer ist der Datentyp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Unterschiede hier aber nicht stark aussagegebend</a:t>
            </a:r>
          </a:p>
          <a:p>
            <a:r>
              <a:rPr lang="de-DE" dirty="0"/>
              <a:t>=&gt; Den kleinstmöglichen Typen auswählen</a:t>
            </a:r>
          </a:p>
        </p:txBody>
      </p:sp>
    </p:spTree>
    <p:extLst>
      <p:ext uri="{BB962C8B-B14F-4D97-AF65-F5344CB8AC3E}">
        <p14:creationId xmlns:p14="http://schemas.microsoft.com/office/powerpoint/2010/main" val="89522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8517-0F6B-A4BD-3321-93B04875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E4A9D4A-1D15-093E-87A9-406C547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4" y="1442447"/>
            <a:ext cx="481003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0AD035FA-0E6B-A6EA-83A2-7D54A2DF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45" y="1442447"/>
            <a:ext cx="4755022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4D4D68C-53F8-5678-C8BF-5DDF0A25F233}"/>
              </a:ext>
            </a:extLst>
          </p:cNvPr>
          <p:cNvSpPr/>
          <p:nvPr/>
        </p:nvSpPr>
        <p:spPr>
          <a:xfrm>
            <a:off x="6288686" y="4672075"/>
            <a:ext cx="4777881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Schreibbefehlen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Char schneller als </a:t>
            </a:r>
            <a:r>
              <a:rPr lang="de-DE" dirty="0" err="1"/>
              <a:t>Varchar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befüllt ist, desto langsamer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AB6606-1442-1F88-EF0A-18A7AB70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63D25-3EF8-85DD-BD5B-4B2AD75805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16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EF7477B-5F98-C4BD-65C4-80149141E885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CDEBF3E6-EAF6-2F8F-6174-41A3D851344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E5397FA0-FE5E-D562-BCD6-0037D2F70AC0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1CDCD3-BEB5-85F9-079E-A37463756840}"/>
              </a:ext>
            </a:extLst>
          </p:cNvPr>
          <p:cNvSpPr/>
          <p:nvPr/>
        </p:nvSpPr>
        <p:spPr>
          <a:xfrm>
            <a:off x="1067374" y="4672075"/>
            <a:ext cx="4810038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Lesebefehle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Varchar</a:t>
            </a:r>
            <a:r>
              <a:rPr lang="de-DE" dirty="0"/>
              <a:t> schneller als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Länger desto langsamer</a:t>
            </a:r>
          </a:p>
        </p:txBody>
      </p:sp>
    </p:spTree>
    <p:extLst>
      <p:ext uri="{BB962C8B-B14F-4D97-AF65-F5344CB8AC3E}">
        <p14:creationId xmlns:p14="http://schemas.microsoft.com/office/powerpoint/2010/main" val="3234684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17075-E238-FC84-E76A-BA5928C8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EEBCA8-9D8F-554F-22AB-E805C41F2B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8712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D53252-88BB-FD91-A28D-DA558CC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F3454-72D2-B27A-DA78-E2C69997A4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EC66437-441E-E8A7-897D-BFB2CD23E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151842"/>
                  </p:ext>
                </p:extLst>
              </p:nvPr>
            </p:nvGraphicFramePr>
            <p:xfrm>
              <a:off x="2958382" y="4090414"/>
              <a:ext cx="2700408" cy="1440000"/>
            </p:xfrm>
            <a:graphic>
              <a:graphicData uri="http://schemas.microsoft.com/office/powerpoint/2016/slidezoom">
                <pslz:sldZm>
                  <pslz:sldZmObj sldId="262" cId="892858935">
                    <pslz:zmPr id="{C9BFDCB9-E393-9A45-914F-67632E92B9BF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408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C66437-441E-E8A7-897D-BFB2CD23E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8382" y="4090414"/>
                <a:ext cx="2700408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62CD0A-A5DB-DCC9-2BC9-5F3C3BCE4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53985"/>
                  </p:ext>
                </p:extLst>
              </p:nvPr>
            </p:nvGraphicFramePr>
            <p:xfrm>
              <a:off x="6533212" y="4090414"/>
              <a:ext cx="2700408" cy="1440000"/>
            </p:xfrm>
            <a:graphic>
              <a:graphicData uri="http://schemas.microsoft.com/office/powerpoint/2016/slidezoom">
                <pslz:sldZm>
                  <pslz:sldZmObj sldId="271" cId="1064124980">
                    <pslz:zmPr id="{BD41A98E-2CBA-9A41-9726-CC44CEE474EB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408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62CD0A-A5DB-DCC9-2BC9-5F3C3BCE4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3212" y="4090414"/>
                <a:ext cx="2700408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3E0BFCB-0A5D-E3D0-27D9-0B31BC8D20CF}"/>
              </a:ext>
            </a:extLst>
          </p:cNvPr>
          <p:cNvSpPr/>
          <p:nvPr/>
        </p:nvSpPr>
        <p:spPr>
          <a:xfrm>
            <a:off x="2958381" y="1638300"/>
            <a:ext cx="6223485" cy="22124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900"/>
              </a:spcAft>
            </a:pPr>
            <a:r>
              <a:rPr lang="de-DE" b="1" u="sng" dirty="0"/>
              <a:t>Allgemeine Vergleiche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Abfragen mit Index schneller als ohne Index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Bei sehr geringer Zeilenanzahl ohne effizienter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Viele Hashkollisionen führen zu weniger Performance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 err="1"/>
              <a:t>Einfügeoperationen</a:t>
            </a:r>
            <a:r>
              <a:rPr lang="de-DE" dirty="0"/>
              <a:t> in beiden Fällen leicht langsamer durch die Pflege und Aktualisierungen des Indexes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9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3B1EC8-BCA1-8342-8FEF-8E61BD6E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03" y="1621639"/>
            <a:ext cx="5040000" cy="32364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8ADDD26-AECF-5BC0-2AF5-EEAE02586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73500"/>
              </p:ext>
            </p:extLst>
          </p:nvPr>
        </p:nvGraphicFramePr>
        <p:xfrm>
          <a:off x="6345805" y="2008745"/>
          <a:ext cx="5419972" cy="2462260"/>
        </p:xfrm>
        <a:graphic>
          <a:graphicData uri="http://schemas.openxmlformats.org/drawingml/2006/table">
            <a:tbl>
              <a:tblPr/>
              <a:tblGrid>
                <a:gridCol w="2653646">
                  <a:extLst>
                    <a:ext uri="{9D8B030D-6E8A-4147-A177-3AD203B41FA5}">
                      <a16:colId xmlns:a16="http://schemas.microsoft.com/office/drawing/2014/main" val="195882492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2355035571"/>
                    </a:ext>
                  </a:extLst>
                </a:gridCol>
                <a:gridCol w="629766">
                  <a:extLst>
                    <a:ext uri="{9D8B030D-6E8A-4147-A177-3AD203B41FA5}">
                      <a16:colId xmlns:a16="http://schemas.microsoft.com/office/drawing/2014/main" val="2288639154"/>
                    </a:ext>
                  </a:extLst>
                </a:gridCol>
                <a:gridCol w="987381">
                  <a:extLst>
                    <a:ext uri="{9D8B030D-6E8A-4147-A177-3AD203B41FA5}">
                      <a16:colId xmlns:a16="http://schemas.microsoft.com/office/drawing/2014/main" val="17482095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Skriptname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Zeilenanzahl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Faktor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Index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411924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full_match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7.31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376186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combined_match_with_range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6.75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534059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range_with_like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5.80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90455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exact_with_prefix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5.03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48862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skip_columns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146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3.77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90378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leftmost_prefix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255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3.13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51220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column_prefix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517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1.88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01317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range_values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98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not_leftmost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2371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1.02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385267"/>
                  </a:ext>
                </a:extLst>
              </a:tr>
            </a:tbl>
          </a:graphicData>
        </a:graphic>
      </p:graphicFrame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BAAF1C4-4B8E-57DB-5BAF-9A6424267D7C}"/>
              </a:ext>
            </a:extLst>
          </p:cNvPr>
          <p:cNvSpPr/>
          <p:nvPr/>
        </p:nvSpPr>
        <p:spPr>
          <a:xfrm>
            <a:off x="3004802" y="5067969"/>
            <a:ext cx="6182395" cy="764048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Je mehr zurückgegebene Zeilen desto langsamer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Index am performanter bei weniger Zeilen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5634A-86D9-7B37-106E-52873B4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5" y="1621639"/>
            <a:ext cx="5040000" cy="3205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30E0E5-A5E2-5A75-FCEB-84872C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8C0F3-515F-8831-D2A3-33E8FB2D63E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57F784E-CC16-AD8B-30DB-F4B21DB5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9" t="27318" r="7333" b="19373"/>
          <a:stretch/>
        </p:blipFill>
        <p:spPr>
          <a:xfrm>
            <a:off x="714021" y="2265246"/>
            <a:ext cx="11263563" cy="2110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2051132-D562-5F72-1713-2EC8DDED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9" t="47622" r="10297" b="32932"/>
          <a:stretch/>
        </p:blipFill>
        <p:spPr>
          <a:xfrm>
            <a:off x="714021" y="1639831"/>
            <a:ext cx="6304555" cy="440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8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D4966C-2C50-F46E-B5CB-5A1665214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3BED6F-27F9-C7B7-2D3C-9125B7E9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66622DC-06A2-BCCF-198D-92D7811AB266}"/>
              </a:ext>
            </a:extLst>
          </p:cNvPr>
          <p:cNvSpPr/>
          <p:nvPr/>
        </p:nvSpPr>
        <p:spPr>
          <a:xfrm>
            <a:off x="608538" y="132814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Tools (=&gt; Aufbau)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28E0C34-B177-8DCE-772C-225383A4810A}"/>
              </a:ext>
            </a:extLst>
          </p:cNvPr>
          <p:cNvSpPr/>
          <p:nvPr/>
        </p:nvSpPr>
        <p:spPr>
          <a:xfrm>
            <a:off x="608538" y="2104081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Datentypen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21A7CBE-629C-C984-EB90-A584CC981003}"/>
              </a:ext>
            </a:extLst>
          </p:cNvPr>
          <p:cNvSpPr/>
          <p:nvPr/>
        </p:nvSpPr>
        <p:spPr>
          <a:xfrm>
            <a:off x="608538" y="288001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Indizes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7EEED3-E8B3-6893-F599-0B5563DAD612}"/>
              </a:ext>
            </a:extLst>
          </p:cNvPr>
          <p:cNvSpPr/>
          <p:nvPr/>
        </p:nvSpPr>
        <p:spPr>
          <a:xfrm>
            <a:off x="608538" y="3658372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Views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8FB9066-278A-1928-F8E7-3650FE5F628E}"/>
              </a:ext>
            </a:extLst>
          </p:cNvPr>
          <p:cNvSpPr/>
          <p:nvPr/>
        </p:nvSpPr>
        <p:spPr>
          <a:xfrm>
            <a:off x="608537" y="444102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Partitionen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2449463-B48F-606E-D0BD-46C064FC7153}"/>
              </a:ext>
            </a:extLst>
          </p:cNvPr>
          <p:cNvSpPr/>
          <p:nvPr/>
        </p:nvSpPr>
        <p:spPr>
          <a:xfrm>
            <a:off x="608537" y="5223680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Replikation</a:t>
            </a:r>
          </a:p>
        </p:txBody>
      </p:sp>
    </p:spTree>
    <p:extLst>
      <p:ext uri="{BB962C8B-B14F-4D97-AF65-F5344CB8AC3E}">
        <p14:creationId xmlns:p14="http://schemas.microsoft.com/office/powerpoint/2010/main" val="226042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D1D7-72A5-DD8D-ED97-0A03B83F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1186AE-8E4D-2E35-E099-E2678A83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2BC06-42B4-B66D-6C46-9DAECCBE92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D7897DE-CEEC-78BC-B82E-1CAB009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97" y="1515491"/>
            <a:ext cx="6018059" cy="382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0F53078-DFCE-E3A7-7A95-A2D10E802352}"/>
              </a:ext>
            </a:extLst>
          </p:cNvPr>
          <p:cNvSpPr/>
          <p:nvPr/>
        </p:nvSpPr>
        <p:spPr>
          <a:xfrm>
            <a:off x="324183" y="1884833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Vergleich von B-</a:t>
            </a:r>
            <a:r>
              <a:rPr lang="de-DE" b="1" u="sng" dirty="0" err="1"/>
              <a:t>Tree</a:t>
            </a:r>
            <a:r>
              <a:rPr lang="de-DE" b="1" u="sng" dirty="0"/>
              <a:t> und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Wenn Index verwendet, ist Hash besser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 hat B-</a:t>
            </a:r>
            <a:r>
              <a:rPr lang="de-DE" dirty="0" err="1"/>
              <a:t>Tree</a:t>
            </a:r>
            <a:r>
              <a:rPr lang="de-DE" dirty="0"/>
              <a:t> mehr Anwendungs-fälle, bspw. Bereichsabfragen- oder Sortierungen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Hingegen Hash-Index funktioniert nur bei exaktem Schlüsselabgleich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allen anderen ist Hash deutlich lang-</a:t>
            </a:r>
            <a:r>
              <a:rPr lang="de-DE" dirty="0" err="1"/>
              <a:t>samer</a:t>
            </a:r>
            <a:r>
              <a:rPr lang="de-DE" dirty="0"/>
              <a:t>, wenn B-</a:t>
            </a:r>
            <a:r>
              <a:rPr lang="de-DE" dirty="0" err="1"/>
              <a:t>Tree</a:t>
            </a:r>
            <a:r>
              <a:rPr lang="de-DE" dirty="0"/>
              <a:t> den Index benutzt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124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4A1AB-C6FF-F7A5-7C91-0A0460E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688E87-5AF4-81C8-6E89-A4D2570040B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7302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ECA4-13ED-DC6D-0A4B-266B340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46D33720-379A-C633-FC87-10925AB5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4" t="17789" r="18275" b="13104"/>
          <a:stretch/>
        </p:blipFill>
        <p:spPr>
          <a:xfrm>
            <a:off x="4207046" y="1609460"/>
            <a:ext cx="6120000" cy="390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7BD3BFF-4FC5-BDC5-E45E-ABF0B35C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59" t="29933" r="34414" b="21160"/>
          <a:stretch/>
        </p:blipFill>
        <p:spPr>
          <a:xfrm>
            <a:off x="4207046" y="2475444"/>
            <a:ext cx="6120000" cy="215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0257C92-7296-9721-5DC8-612322FBE1C3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DA25CD4-7753-32CD-9ABB-0C4C0DF17E5C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832C63F-0AA1-26F8-68F4-D3CD9094DF7A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3C26F4A1-DB71-4998-5C1F-87A76E0DB3B1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3143940-0324-22FB-A96D-FDCA5FF43C63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3A8343-86AA-87C4-11AA-6E644B0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9B0-F2BF-CD4A-106E-A67726F8EB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22</a:t>
            </a:fld>
            <a:endParaRPr lang="de-DE" alt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E1559B-3FE5-EEC7-84FC-95586B6B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5" t="27292" r="29615" b="27292"/>
          <a:stretch/>
        </p:blipFill>
        <p:spPr>
          <a:xfrm>
            <a:off x="4207046" y="1941673"/>
            <a:ext cx="6120000" cy="2195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0318501-1E0A-5FA2-04BD-3A2567D94549}"/>
              </a:ext>
            </a:extLst>
          </p:cNvPr>
          <p:cNvCxnSpPr>
            <a:cxnSpLocks/>
          </p:cNvCxnSpPr>
          <p:nvPr/>
        </p:nvCxnSpPr>
        <p:spPr>
          <a:xfrm>
            <a:off x="2051313" y="2145964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58C517E-63FB-071A-4840-BD1C5D2B7B9A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75C418C-7747-3F04-8687-C82AC6BD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8" t="33843" r="19088" b="24664"/>
          <a:stretch/>
        </p:blipFill>
        <p:spPr>
          <a:xfrm>
            <a:off x="4207046" y="3715179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46CAF7C-86DF-7E1A-0094-0A24BB70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17" t="34265" r="19088" b="24241"/>
          <a:stretch/>
        </p:blipFill>
        <p:spPr>
          <a:xfrm>
            <a:off x="4207046" y="1941673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78D348-E8FE-AE7A-AED1-1168E55D4B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34" t="45461" r="28818" b="32885"/>
          <a:stretch/>
        </p:blipFill>
        <p:spPr>
          <a:xfrm>
            <a:off x="4207046" y="4488274"/>
            <a:ext cx="6120000" cy="6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B560EF45-5E40-664D-EA94-D051C8B976D4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0A797E7-5FB5-F074-F157-FE9E5AB42AF0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D5F29B-DA1C-30A9-26AB-449D48B38989}"/>
              </a:ext>
            </a:extLst>
          </p:cNvPr>
          <p:cNvCxnSpPr>
            <a:cxnSpLocks/>
          </p:cNvCxnSpPr>
          <p:nvPr/>
        </p:nvCxnSpPr>
        <p:spPr>
          <a:xfrm>
            <a:off x="2051313" y="3413632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38AC75E-05A5-1C9D-A6F2-527DBC02E51F}"/>
              </a:ext>
            </a:extLst>
          </p:cNvPr>
          <p:cNvCxnSpPr>
            <a:cxnSpLocks/>
          </p:cNvCxnSpPr>
          <p:nvPr/>
        </p:nvCxnSpPr>
        <p:spPr>
          <a:xfrm>
            <a:off x="2051313" y="4682303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27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0768-8D22-961D-23EF-ECDE4328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0A7C61F8-EE8A-A495-32CD-78833A36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95" y="1442446"/>
            <a:ext cx="4810040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F5FE6-8B5B-F057-6F6D-5E9E8A31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09" y="1442447"/>
            <a:ext cx="485719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92B8F1-C0FA-E74B-45BE-4B3FA8AA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448049-6A28-D5C9-29DC-E1FB831E40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F2BAE581-D603-187F-756A-B5B676DBB82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9ED31074-9FA9-02A8-925F-5579546198D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A60254C7-F7A1-14B9-30C0-BB796E1D5941}"/>
              </a:ext>
            </a:extLst>
          </p:cNvPr>
          <p:cNvSpPr/>
          <p:nvPr/>
        </p:nvSpPr>
        <p:spPr>
          <a:xfrm>
            <a:off x="1016308" y="4645545"/>
            <a:ext cx="4857198" cy="131419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DB624B4-752E-303B-2AA7-C5EF6699D4CA}"/>
              </a:ext>
            </a:extLst>
          </p:cNvPr>
          <p:cNvSpPr/>
          <p:nvPr/>
        </p:nvSpPr>
        <p:spPr>
          <a:xfrm>
            <a:off x="6318495" y="4645546"/>
            <a:ext cx="4810040" cy="131419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der Version ohne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257113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FA58-F1A9-48BE-2A6D-670C1A6B2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16029536-20AD-8AA2-2F8C-F278EA13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D6DA24-596B-F9A3-710B-50797CF6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3F374-FD2A-560F-AEDD-8A550161B59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24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46C54D7E-5017-5185-2F32-C0F6D6E42C90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D295A4FB-DCF6-6280-CBC1-33AE0A57B0F4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A3D9FA6-A2A1-BCAB-03E3-20A4ABC51005}"/>
              </a:ext>
            </a:extLst>
          </p:cNvPr>
          <p:cNvSpPr/>
          <p:nvPr/>
        </p:nvSpPr>
        <p:spPr>
          <a:xfrm>
            <a:off x="576454" y="1953317"/>
            <a:ext cx="3600000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in </a:t>
            </a:r>
            <a:r>
              <a:rPr lang="de-DE" dirty="0" err="1"/>
              <a:t>Postgres</a:t>
            </a:r>
            <a:r>
              <a:rPr lang="de-DE" dirty="0"/>
              <a:t> am schnellsten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</a:t>
            </a:r>
            <a:r>
              <a:rPr lang="de-DE" dirty="0" err="1"/>
              <a:t>Neuberechnun</a:t>
            </a:r>
            <a:r>
              <a:rPr lang="de-DE" dirty="0"/>
              <a:t>-gen spielt keine 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39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68C8-FA86-7035-6035-F9C29B9B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C681003-0D2B-E035-CCD7-A1285B82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847733F-469A-B620-C8BE-FAC410C2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7211B-D3D3-D22A-ACAA-9D2955A4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CBDF1694-C63F-0445-0260-87A3A036CB7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B7430E9-3CCD-FC55-EA62-49755E739BDF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8B16E54-46ED-2001-2F33-35E799F21346}"/>
              </a:ext>
            </a:extLst>
          </p:cNvPr>
          <p:cNvSpPr/>
          <p:nvPr/>
        </p:nvSpPr>
        <p:spPr>
          <a:xfrm>
            <a:off x="576453" y="1953317"/>
            <a:ext cx="3600001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materialisierten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 als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Materialisierten Sicht bei kleinerer Anzahl an </a:t>
            </a:r>
            <a:r>
              <a:rPr lang="de-DE" dirty="0" err="1"/>
              <a:t>Neube</a:t>
            </a:r>
            <a:r>
              <a:rPr lang="de-DE" dirty="0"/>
              <a:t>-rechnungen am besten</a:t>
            </a:r>
          </a:p>
        </p:txBody>
      </p:sp>
    </p:spTree>
    <p:extLst>
      <p:ext uri="{BB962C8B-B14F-4D97-AF65-F5344CB8AC3E}">
        <p14:creationId xmlns:p14="http://schemas.microsoft.com/office/powerpoint/2010/main" val="1556807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10DC0-1A93-D28F-FFAD-89A6510B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A59E2-E666-BC9D-7763-B4E8AE42F2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90852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AD34DB-A734-8675-D02C-58893DE0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CBD0B-FD3E-2DB8-30AE-913CF1640E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27</a:t>
            </a:fld>
            <a:endParaRPr lang="de-DE" altLang="de-DE" dirty="0"/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EF859A0-0F28-9FAA-94B3-57350011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4" y="1448061"/>
            <a:ext cx="6169642" cy="396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7BE1F-4E2D-3FD9-D546-A5728EA9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7" t="21276" r="15404" b="21579"/>
          <a:stretch/>
        </p:blipFill>
        <p:spPr>
          <a:xfrm>
            <a:off x="1476555" y="3399363"/>
            <a:ext cx="3253941" cy="228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2B1A683F-8392-E41C-B6F1-85F9AD8483D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382CFF6D-CF78-13AE-4018-FCFF21A7A87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D6D6AD2-1579-0E85-9DCB-7345DFF80D7B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CCBE6BE-270F-D8C9-E2A8-B848AB14FEAC}"/>
              </a:ext>
            </a:extLst>
          </p:cNvPr>
          <p:cNvSpPr/>
          <p:nvPr/>
        </p:nvSpPr>
        <p:spPr>
          <a:xfrm>
            <a:off x="608538" y="1785562"/>
            <a:ext cx="4648162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Partitionen bei der Erstellung der Tabelle mit angeben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unterschiedlicher Operatoren</a:t>
            </a:r>
          </a:p>
        </p:txBody>
      </p:sp>
    </p:spTree>
    <p:extLst>
      <p:ext uri="{BB962C8B-B14F-4D97-AF65-F5344CB8AC3E}">
        <p14:creationId xmlns:p14="http://schemas.microsoft.com/office/powerpoint/2010/main" val="1869667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3D0B-69D0-5054-04A3-010DA6C9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E4F30FE-65E6-7318-CABF-53E3F0D800E4}"/>
              </a:ext>
            </a:extLst>
          </p:cNvPr>
          <p:cNvSpPr/>
          <p:nvPr/>
        </p:nvSpPr>
        <p:spPr>
          <a:xfrm>
            <a:off x="7235256" y="280225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pic>
        <p:nvPicPr>
          <p:cNvPr id="6" name="Inhaltsplatzhalter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10D3114-09DA-C985-EB22-15F87985D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0793" y="1416690"/>
            <a:ext cx="4680000" cy="3005295"/>
          </a:xfr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F11B763-3E47-C310-CA7E-260DD795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7BB2B-F1F1-ABE5-644D-D30EF942C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28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741DE9B5-7D88-8395-9535-1DE1A7F5F9C7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74A5275C-DBF0-DF07-0D83-21D2A07D53C7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pic>
        <p:nvPicPr>
          <p:cNvPr id="13" name="Grafik 1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FF2117C-8A75-C30B-9E01-504588FE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7" y="1419739"/>
            <a:ext cx="4680000" cy="30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14758DD-8AC0-2134-F6EE-F10413E505B1}"/>
              </a:ext>
            </a:extLst>
          </p:cNvPr>
          <p:cNvSpPr/>
          <p:nvPr/>
        </p:nvSpPr>
        <p:spPr>
          <a:xfrm>
            <a:off x="1070794" y="4670551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Partition für jedes Herkunftsland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1 Land: Mit Partition &gt; Ohne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Mehreren: IN &gt; OR &gt; UNION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C5BD5D3-35C1-A97F-9C41-8533D073D088}"/>
              </a:ext>
            </a:extLst>
          </p:cNvPr>
          <p:cNvSpPr/>
          <p:nvPr/>
        </p:nvSpPr>
        <p:spPr>
          <a:xfrm>
            <a:off x="6441207" y="4673599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Partitionierung schneller als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Partitionen existieren, desto schlechter wird die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74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EA353-E6CD-BE28-E35E-2CAB27B7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C5F92-A840-0859-F5E0-51CFC10158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2439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0927E3-20B9-E7FB-EEEF-CF30C806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9FC1176-278C-6585-9E69-820B55CF3348}"/>
              </a:ext>
            </a:extLst>
          </p:cNvPr>
          <p:cNvSpPr/>
          <p:nvPr/>
        </p:nvSpPr>
        <p:spPr>
          <a:xfrm>
            <a:off x="2164319" y="3684142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Grapherstellung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8D580E8-BF42-5514-F520-7C9DA873A7A2}"/>
              </a:ext>
            </a:extLst>
          </p:cNvPr>
          <p:cNvSpPr/>
          <p:nvPr/>
        </p:nvSpPr>
        <p:spPr>
          <a:xfrm>
            <a:off x="6402979" y="3666888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CI/CD - Plattform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D8CC04D-EACA-6A0B-CBB3-E49B875E7E28}"/>
              </a:ext>
            </a:extLst>
          </p:cNvPr>
          <p:cNvSpPr/>
          <p:nvPr/>
        </p:nvSpPr>
        <p:spPr>
          <a:xfrm>
            <a:off x="6402979" y="1348091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Skriptsprachen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072DC72-7078-283C-3CBF-0BB84064E2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92643D-693C-3225-F74D-FBF15880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6DA6B7-BA19-C73F-16CC-72BEE960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7353" y="4369583"/>
            <a:ext cx="1152000" cy="115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386478-3309-C628-4310-15F1494E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6" y="4411106"/>
            <a:ext cx="1152000" cy="1152000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05206B-67D2-2B18-2371-254873DFD589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05FEF03F-B222-71D7-AE67-B8C4EA10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7" y="4273328"/>
            <a:ext cx="2259211" cy="9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38340C-D24C-2784-6E82-F741F9887A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551" y="5012058"/>
            <a:ext cx="2534718" cy="6083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E9A3C75-436A-C7F7-8A3D-583661A3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1"/>
          <a:stretch/>
        </p:blipFill>
        <p:spPr bwMode="auto">
          <a:xfrm>
            <a:off x="7064550" y="2180796"/>
            <a:ext cx="1138429" cy="10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1F9F5547-16D4-F760-6A83-0D1D9176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6" y="2047911"/>
            <a:ext cx="1058591" cy="12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6BB5-F3A8-F180-1225-68821E571062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228E1B8-473A-F6C8-C06A-9C1B9D5ABF2C}"/>
              </a:ext>
            </a:extLst>
          </p:cNvPr>
          <p:cNvSpPr/>
          <p:nvPr/>
        </p:nvSpPr>
        <p:spPr>
          <a:xfrm>
            <a:off x="2169401" y="1347286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Benchmark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216651-40D4-5511-13CA-C3BB8B3F80EF}"/>
              </a:ext>
            </a:extLst>
          </p:cNvPr>
          <p:cNvSpPr txBox="1"/>
          <p:nvPr/>
        </p:nvSpPr>
        <p:spPr>
          <a:xfrm>
            <a:off x="3073403" y="2896877"/>
            <a:ext cx="178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Aptos ExtraBold" panose="020B0004020202020204" pitchFamily="34" charset="0"/>
                <a:ea typeface="Apple Color Emoji" pitchFamily="2" charset="0"/>
              </a:rPr>
              <a:t>sysbench</a:t>
            </a:r>
            <a:endParaRPr lang="de-DE" sz="2800" b="1" dirty="0">
              <a:latin typeface="Aptos ExtraBold" panose="020B0004020202020204" pitchFamily="34" charset="0"/>
              <a:ea typeface="Apple Color Emoji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C2C74-0445-A2D2-A0C3-1C069EB9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20" y="2107439"/>
            <a:ext cx="1080149" cy="7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stgresql plain Wortmarke logo - Soziale Medien und Logos Symbole">
            <a:extLst>
              <a:ext uri="{FF2B5EF4-FFF2-40B4-BE49-F238E27FC236}">
                <a16:creationId xmlns:a16="http://schemas.microsoft.com/office/drawing/2014/main" id="{1C7BD3F0-26DF-E76F-95D2-AFD18426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0" y="2066876"/>
            <a:ext cx="850583" cy="8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51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C4CFF80-7918-576F-6672-B81D5EBF30DC}"/>
              </a:ext>
            </a:extLst>
          </p:cNvPr>
          <p:cNvSpPr/>
          <p:nvPr/>
        </p:nvSpPr>
        <p:spPr>
          <a:xfrm>
            <a:off x="9549058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073958-478A-0CD5-1C02-88845C94F5A5}"/>
              </a:ext>
            </a:extLst>
          </p:cNvPr>
          <p:cNvSpPr/>
          <p:nvPr/>
        </p:nvSpPr>
        <p:spPr>
          <a:xfrm>
            <a:off x="9549042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FC3B59-A400-24A7-A837-02C46EB3EDCD}"/>
              </a:ext>
            </a:extLst>
          </p:cNvPr>
          <p:cNvSpPr/>
          <p:nvPr/>
        </p:nvSpPr>
        <p:spPr>
          <a:xfrm>
            <a:off x="6558911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75D5563-03F0-E10A-1E89-7F1B6C258020}"/>
              </a:ext>
            </a:extLst>
          </p:cNvPr>
          <p:cNvSpPr/>
          <p:nvPr/>
        </p:nvSpPr>
        <p:spPr>
          <a:xfrm>
            <a:off x="6558903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9C834D-245E-15DB-B8BB-EC491551822A}"/>
              </a:ext>
            </a:extLst>
          </p:cNvPr>
          <p:cNvSpPr/>
          <p:nvPr/>
        </p:nvSpPr>
        <p:spPr>
          <a:xfrm>
            <a:off x="3568764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CE48CF3-6FED-CD07-CE0A-9ED37FC1FFCB}"/>
              </a:ext>
            </a:extLst>
          </p:cNvPr>
          <p:cNvSpPr/>
          <p:nvPr/>
        </p:nvSpPr>
        <p:spPr>
          <a:xfrm>
            <a:off x="3568760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4681BEF-4A55-4E06-B563-BB834B704ACE}"/>
              </a:ext>
            </a:extLst>
          </p:cNvPr>
          <p:cNvSpPr/>
          <p:nvPr/>
        </p:nvSpPr>
        <p:spPr>
          <a:xfrm>
            <a:off x="578617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DDF7D78-BD39-1156-84C7-A5B66BE9B7E9}"/>
              </a:ext>
            </a:extLst>
          </p:cNvPr>
          <p:cNvSpPr/>
          <p:nvPr/>
        </p:nvSpPr>
        <p:spPr>
          <a:xfrm>
            <a:off x="578616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4997908-19CA-0D20-1906-0D0B42DB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replikation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98D03C-1B0F-EF68-B733-E9869B6293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30</a:t>
            </a:fld>
            <a:endParaRPr lang="de-DE" alt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3008F35-02E0-D698-B1D9-59F2014B060A}"/>
              </a:ext>
            </a:extLst>
          </p:cNvPr>
          <p:cNvCxnSpPr>
            <a:cxnSpLocks/>
          </p:cNvCxnSpPr>
          <p:nvPr/>
        </p:nvCxnSpPr>
        <p:spPr>
          <a:xfrm>
            <a:off x="2734782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AFED92F-AF7B-13AD-3FE3-2E59612BC850}"/>
              </a:ext>
            </a:extLst>
          </p:cNvPr>
          <p:cNvCxnSpPr>
            <a:cxnSpLocks/>
          </p:cNvCxnSpPr>
          <p:nvPr/>
        </p:nvCxnSpPr>
        <p:spPr>
          <a:xfrm>
            <a:off x="5721975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FD65B-B217-1881-A5FF-D14918E326A2}"/>
              </a:ext>
            </a:extLst>
          </p:cNvPr>
          <p:cNvCxnSpPr>
            <a:cxnSpLocks/>
          </p:cNvCxnSpPr>
          <p:nvPr/>
        </p:nvCxnSpPr>
        <p:spPr>
          <a:xfrm>
            <a:off x="8694558" y="2416452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99D0840-96B4-152D-6116-9F5C2BC1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4" t="38725" r="6831" b="23483"/>
          <a:stretch/>
        </p:blipFill>
        <p:spPr>
          <a:xfrm>
            <a:off x="2355565" y="3481421"/>
            <a:ext cx="7576690" cy="89376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5BAB490-B24B-6B1A-6ECB-89AB6743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4" t="40476" r="11305" b="28384"/>
          <a:stretch/>
        </p:blipFill>
        <p:spPr>
          <a:xfrm>
            <a:off x="1860666" y="3749487"/>
            <a:ext cx="8457962" cy="77210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17A29F-3E09-2BFA-43A7-274CAB4F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7" t="31442" r="9411" b="26145"/>
          <a:stretch/>
        </p:blipFill>
        <p:spPr>
          <a:xfrm>
            <a:off x="2449855" y="3737141"/>
            <a:ext cx="7388110" cy="14883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5990A20-08C7-BA01-73AA-403045DD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41" t="24584" r="21095" b="15569"/>
          <a:stretch/>
        </p:blipFill>
        <p:spPr>
          <a:xfrm>
            <a:off x="3186843" y="3303887"/>
            <a:ext cx="5818313" cy="24354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C4A392-E11F-DB99-2A8E-D5EBA41664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5" t="53929" r="59659" b="30440"/>
          <a:stretch/>
        </p:blipFill>
        <p:spPr>
          <a:xfrm>
            <a:off x="4045998" y="3504104"/>
            <a:ext cx="4100004" cy="391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F26183A-64A2-3EEF-6B97-F74E4569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55" t="26856" r="9038" b="31197"/>
          <a:stretch/>
        </p:blipFill>
        <p:spPr>
          <a:xfrm>
            <a:off x="2355565" y="4507692"/>
            <a:ext cx="7576690" cy="13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2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5D99A2-A005-1464-2E5B-6F59817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21F08A1-4823-CBCA-FDCD-DFBDF3EC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FFF6-7345-157E-6138-4F546C5A30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31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2BB783D-631F-9578-5104-09A166E27D4F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072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DF38-1E7D-C370-EECF-A1871C5A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8CB979D-4AA6-4CCB-92AA-6B44EC17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695176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CEAEAA0-EFBC-12B5-3D68-2AC55A98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190A36-8580-F51E-C840-02B0DD6959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32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DFBDEA5-7E3C-3F0E-DB5B-783BD76508C0}"/>
              </a:ext>
            </a:extLst>
          </p:cNvPr>
          <p:cNvGraphicFramePr>
            <a:graphicFrameLocks noGrp="1"/>
          </p:cNvGraphicFramePr>
          <p:nvPr/>
        </p:nvGraphicFramePr>
        <p:xfrm>
          <a:off x="969065" y="3485690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16E12792-E39A-33CD-A8A6-03E57B5581E9}"/>
              </a:ext>
            </a:extLst>
          </p:cNvPr>
          <p:cNvSpPr/>
          <p:nvPr/>
        </p:nvSpPr>
        <p:spPr>
          <a:xfrm>
            <a:off x="722762" y="1479181"/>
            <a:ext cx="5030262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Master-Replikat-Ansatz im Vorteil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2547053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EEB-79F0-E373-9957-B7107FDF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39EF19A-5037-EF9E-E9C7-29A3D8DB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00" y="1306071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B0FF771-453F-566D-9C28-F7429C17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F3AEB-09B3-5B6F-6C54-0031ABC8CC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33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05C8C81-1CF1-F369-CDE1-5D9D441637B9}"/>
              </a:ext>
            </a:extLst>
          </p:cNvPr>
          <p:cNvSpPr/>
          <p:nvPr/>
        </p:nvSpPr>
        <p:spPr>
          <a:xfrm>
            <a:off x="467945" y="1795391"/>
            <a:ext cx="3600000" cy="360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Kombinierter Ansatz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Single-Server mit 8, bzw. 16 Threads simuliert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Master-Replikat Last der Threads aufgeteilt auf auf 4 Knoten (1 M. + 3 R.)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Zweiter Ansatz etwa 4-mal so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Single-Server 8 und 16 Threads gleich schnell =&gt; bei M. - R. 16 &gt; 8</a:t>
            </a:r>
          </a:p>
        </p:txBody>
      </p:sp>
    </p:spTree>
    <p:extLst>
      <p:ext uri="{BB962C8B-B14F-4D97-AF65-F5344CB8AC3E}">
        <p14:creationId xmlns:p14="http://schemas.microsoft.com/office/powerpoint/2010/main" val="341914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FC598B-F14F-FC71-DF7E-9AE094C2EE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2621959"/>
            <a:ext cx="9972996" cy="1359434"/>
          </a:xfrm>
        </p:spPr>
        <p:txBody>
          <a:bodyPr/>
          <a:lstStyle/>
          <a:p>
            <a:pPr algn="ctr"/>
            <a:r>
              <a:rPr lang="de-DE" sz="4200" dirty="0"/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05286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E25659-62E3-B950-57AE-9732B7D1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277EE6-6333-A0CF-9769-7E2FA14BEF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4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B28705C-F722-9F99-84F0-62E63C8C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E469EF-DC38-572A-9A9F-2B1C8821EA8D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3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4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B2FE5C-3889-A9EB-F5B5-6D8BA42C8A87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EC526D1-314B-1DB6-85EC-EA324640B481}"/>
              </a:ext>
            </a:extLst>
          </p:cNvPr>
          <p:cNvSpPr/>
          <p:nvPr/>
        </p:nvSpPr>
        <p:spPr>
          <a:xfrm>
            <a:off x="608538" y="1721075"/>
            <a:ext cx="2533432" cy="1310002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B-</a:t>
            </a:r>
            <a:r>
              <a:rPr lang="de-DE" sz="2400" b="1" dirty="0" err="1">
                <a:solidFill>
                  <a:schemeClr val="tx1"/>
                </a:solidFill>
              </a:rPr>
              <a:t>Tree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97FE05C-E0D1-EA19-C759-CF2D4C5AAF70}"/>
              </a:ext>
            </a:extLst>
          </p:cNvPr>
          <p:cNvSpPr/>
          <p:nvPr/>
        </p:nvSpPr>
        <p:spPr>
          <a:xfrm>
            <a:off x="3306843" y="1721075"/>
            <a:ext cx="2533432" cy="1310002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12799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4550-7E79-9F93-78F9-81C3D391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D47C05C-7BC6-9C55-F24D-AB39E4612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514964"/>
                  </p:ext>
                </p:extLst>
              </p:nvPr>
            </p:nvGraphicFramePr>
            <p:xfrm>
              <a:off x="6356934" y="3652260"/>
              <a:ext cx="3692085" cy="2250000"/>
            </p:xfrm>
            <a:graphic>
              <a:graphicData uri="http://schemas.microsoft.com/office/powerpoint/2016/slidezoom">
                <pslz:sldZm>
                  <pslz:sldZmObj sldId="303" cId="4254240101">
                    <pslz:zmPr id="{CCFAC0C7-F3B7-5247-A42A-D1B0185B451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D47C05C-7BC6-9C55-F24D-AB39E4612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6934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3138186"/>
                  </p:ext>
                </p:extLst>
              </p:nvPr>
            </p:nvGraphicFramePr>
            <p:xfrm>
              <a:off x="6356936" y="1330176"/>
              <a:ext cx="3692085" cy="2250000"/>
            </p:xfrm>
            <a:graphic>
              <a:graphicData uri="http://schemas.microsoft.com/office/powerpoint/2016/slidezoom">
                <pslz:sldZm>
                  <pslz:sldZmObj sldId="284" cId="1528637268">
                    <pslz:zmPr id="{44107935-9F24-824D-8099-E2B719218A18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6936" y="1330176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489238"/>
                  </p:ext>
                </p:extLst>
              </p:nvPr>
            </p:nvGraphicFramePr>
            <p:xfrm>
              <a:off x="2111399" y="1328146"/>
              <a:ext cx="3682653" cy="2250000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2653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11399" y="1328146"/>
                <a:ext cx="3682653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CE1C10-7050-866B-184F-CAB8ADD5C84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4CE426-A903-2671-38FA-D00B48DD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DA5847-802A-D3F5-5DD9-67EECA5BB536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3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4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5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6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7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149132"/>
                  </p:ext>
                </p:extLst>
              </p:nvPr>
            </p:nvGraphicFramePr>
            <p:xfrm>
              <a:off x="2106682" y="3652260"/>
              <a:ext cx="3692085" cy="2250000"/>
            </p:xfrm>
            <a:graphic>
              <a:graphicData uri="http://schemas.microsoft.com/office/powerpoint/2016/slidezoom">
                <pslz:sldZm>
                  <pslz:sldZmObj sldId="287" cId="3393477892">
                    <pslz:zmPr id="{42B3E180-6F05-5D44-97C8-CF8B228AA4FF}" returnToParent="0" imageType="cover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06682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Audio 6">
            <a:extLst>
              <a:ext uri="{FF2B5EF4-FFF2-40B4-BE49-F238E27FC236}">
                <a16:creationId xmlns:a16="http://schemas.microsoft.com/office/drawing/2014/main" id="{752963C5-E1C9-A0D7-621A-A9989426D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"/>
    </mc:Choice>
    <mc:Fallback xmlns="">
      <p:transition spd="slow" advTm="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2954-01CE-B0F9-3CC9-C7AC99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9D625E-2B66-8443-5A1B-0DDA014418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80" t="31128" r="46830" b="23326"/>
          <a:stretch/>
        </p:blipFill>
        <p:spPr>
          <a:xfrm>
            <a:off x="4418135" y="2573630"/>
            <a:ext cx="668767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6A23-0CF4-499F-B020-DE2D3D45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84" t="23849" r="32882" b="16948"/>
          <a:stretch/>
        </p:blipFill>
        <p:spPr>
          <a:xfrm>
            <a:off x="4505736" y="2256323"/>
            <a:ext cx="65124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E4F38-3E5C-E7E7-91F5-2441376C7B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93" t="15665" r="7478" b="11207"/>
          <a:stretch/>
        </p:blipFill>
        <p:spPr>
          <a:xfrm>
            <a:off x="4166532" y="1727786"/>
            <a:ext cx="7189553" cy="355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CBD6D2-5C0D-79ED-16F1-08023840C3C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671" t="19030" r="13834" b="13281"/>
          <a:stretch/>
        </p:blipFill>
        <p:spPr>
          <a:xfrm>
            <a:off x="5273180" y="1671863"/>
            <a:ext cx="4977587" cy="3688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33B873-BFBA-A662-0971-680F2DAB82DC}"/>
              </a:ext>
            </a:extLst>
          </p:cNvPr>
          <p:cNvSpPr/>
          <p:nvPr/>
        </p:nvSpPr>
        <p:spPr>
          <a:xfrm>
            <a:off x="4336462" y="1839248"/>
            <a:ext cx="6851025" cy="332976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Sysbench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Open-Source-Tool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genutzt, um Benchmarks durchzuführen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Unterstützt mehrere DBMS, wie MySQL oder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Basiert auf </a:t>
            </a:r>
            <a:r>
              <a:rPr lang="de-DE" dirty="0" err="1"/>
              <a:t>LuaJIT</a:t>
            </a:r>
            <a:r>
              <a:rPr lang="de-DE" dirty="0"/>
              <a:t> =&gt; unterstützt Skriptfähigkeit sowie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Metriken, wie Transaktionen pro Sekunde oder Latenz werden in einer Log-Datei 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Gilt als de facto Standard im Bereich der Datenbank-benchmarks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Visualisierung der Ergebnisse in Echtzeit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16795F-11AB-8F79-8FC3-75D21D2B0F5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33D268-2728-53E6-4913-67A5C540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72CFBA-E7C3-7501-D6C7-B2B476F5DB64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9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3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BA71D4E-C9EA-88A9-53D9-F94CE3BBD7AF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0BA5296-1933-660A-B571-B72FDCD38921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CCCAA5F-5252-B24E-A8F1-F16BADE27250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EB2E31D-8D21-59A9-6F88-C7B773492665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88016A7-FA55-E757-7BA9-74919E867990}"/>
              </a:ext>
            </a:extLst>
          </p:cNvPr>
          <p:cNvCxnSpPr>
            <a:cxnSpLocks/>
          </p:cNvCxnSpPr>
          <p:nvPr/>
        </p:nvCxnSpPr>
        <p:spPr>
          <a:xfrm>
            <a:off x="2303143" y="2281441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C0DB23-7C1E-8D84-6395-ED21CE959BC0}"/>
              </a:ext>
            </a:extLst>
          </p:cNvPr>
          <p:cNvCxnSpPr>
            <a:cxnSpLocks/>
          </p:cNvCxnSpPr>
          <p:nvPr/>
        </p:nvCxnSpPr>
        <p:spPr>
          <a:xfrm>
            <a:off x="2303806" y="332868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34AA395-AC7A-A8DE-60F1-7B4A930D538B}"/>
              </a:ext>
            </a:extLst>
          </p:cNvPr>
          <p:cNvCxnSpPr>
            <a:cxnSpLocks/>
          </p:cNvCxnSpPr>
          <p:nvPr/>
        </p:nvCxnSpPr>
        <p:spPr>
          <a:xfrm>
            <a:off x="2303143" y="439059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3AC8DB9-B17F-8903-E77D-9C7833221747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FD6D564-640B-605C-C7E1-C6E6CA58FC6D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FECD185-F085-FCA7-35A0-3AE82E6EE4C8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1E28275-F056-D68B-C21B-BE626B637C07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83A495B5-4444-5D19-B9DF-EFC03D935F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80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6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1245BA4-C60B-31A3-AAE2-AE2F6E11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50" t="23714" r="26195" b="23574"/>
          <a:stretch/>
        </p:blipFill>
        <p:spPr>
          <a:xfrm>
            <a:off x="2846281" y="1947884"/>
            <a:ext cx="6486732" cy="3094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45B198-56C2-632B-5CEC-14774A2D6089}"/>
              </a:ext>
            </a:extLst>
          </p:cNvPr>
          <p:cNvSpPr txBox="1"/>
          <p:nvPr/>
        </p:nvSpPr>
        <p:spPr>
          <a:xfrm>
            <a:off x="2858987" y="1609330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6294FDE-7D81-D630-9786-21A56FAE7067}"/>
              </a:ext>
            </a:extLst>
          </p:cNvPr>
          <p:cNvSpPr/>
          <p:nvPr/>
        </p:nvSpPr>
        <p:spPr>
          <a:xfrm>
            <a:off x="6296075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Werden in zwei Szenarien verwendet: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Alle Metriken aus den entstandenen CSV-Dateien für die Insert- und Select-Benchmarks kombinieren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kombinierten Ergebnisse mithilfe von Graphen mit den Tools </a:t>
            </a:r>
            <a:r>
              <a:rPr lang="de-DE" b="1" dirty="0" err="1"/>
              <a:t>pandas</a:t>
            </a:r>
            <a:r>
              <a:rPr lang="de-DE" b="1" dirty="0"/>
              <a:t> </a:t>
            </a:r>
            <a:r>
              <a:rPr lang="de-DE" dirty="0"/>
              <a:t>und </a:t>
            </a:r>
            <a:r>
              <a:rPr lang="de-DE" b="1" dirty="0" err="1"/>
              <a:t>matplotlib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Python-Skripte werden nach Ablauf aller Benchmarks am Ende des </a:t>
            </a:r>
            <a:r>
              <a:rPr lang="de-DE" dirty="0" err="1"/>
              <a:t>Orchestrotor</a:t>
            </a:r>
            <a:r>
              <a:rPr lang="de-DE" dirty="0"/>
              <a:t>-Skripts aufgerufen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913B0EC-3B3F-E28F-474F-530522CB8468}"/>
              </a:ext>
            </a:extLst>
          </p:cNvPr>
          <p:cNvSpPr/>
          <p:nvPr/>
        </p:nvSpPr>
        <p:spPr>
          <a:xfrm>
            <a:off x="737923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Bash-Shell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Führt die Sysbench-Befehle in korrekter Reihenfolge aus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Prepare</a:t>
            </a:r>
            <a:r>
              <a:rPr lang="de-DE" b="1" dirty="0"/>
              <a:t> &gt; Insert &gt; Select &gt; </a:t>
            </a:r>
            <a:r>
              <a:rPr lang="de-DE" b="1" dirty="0" err="1"/>
              <a:t>Cleanup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Skript durchgeht unterschiedliche Variablen, die exportiert werden können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DBMS werden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Entweder 1 Select-Methode in einer Datei oder mehrere gebündelt in einem Ordner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88386A-D977-40E8-5611-6E2F3C2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Skriptsprachen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2EAF96-B07A-0DAC-EF3A-B9B64EEB70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7</a:t>
            </a:fld>
            <a:endParaRPr lang="de-DE" altLang="de-DE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B44BEBC-8E50-39EC-2779-D42891B89C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863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5"/>
    </mc:Choice>
    <mc:Fallback xmlns="">
      <p:transition spd="slow" advTm="8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284F-FF7A-A21A-EA18-52C6DD33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A75449D-5F92-96BA-0737-73A9A56293EE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Hexagon mit mehreren Metriken aus den Endresultaten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BA49322-9BD7-D705-9DDD-E3CDBE277BA5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17AD1D-0FAE-B1F7-4CA2-328D768A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Grapherstellung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418124-7FC1-A8EF-1AEE-22EFBDF014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8</a:t>
            </a:fld>
            <a:endParaRPr lang="de-DE" altLang="de-DE" dirty="0"/>
          </a:p>
        </p:txBody>
      </p:sp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C17D4B98-9452-8C32-5F93-95F637C1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F6F04342-1EEB-033B-B68D-F5157ED3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1342631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907C5C66-815F-5319-3059-8A58E1B3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14" y="1342631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42117859-5129-C8D5-8006-8F58595F6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54259BB3-A572-D09E-8E62-BE364E216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46E5351-23D0-C522-1F99-B58522AC5427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</p:spTree>
    <p:extLst>
      <p:ext uri="{BB962C8B-B14F-4D97-AF65-F5344CB8AC3E}">
        <p14:creationId xmlns:p14="http://schemas.microsoft.com/office/powerpoint/2010/main" val="33934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1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9F2D-A6EC-8E00-2AB9-D39A05BD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64DC48-E9F6-A10D-6558-94F62C6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46" y="1268733"/>
            <a:ext cx="7721938" cy="4626418"/>
          </a:xfrm>
          <a:prstGeom prst="roundRect">
            <a:avLst>
              <a:gd name="adj" fmla="val 6716"/>
            </a:avLst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8C03FFD-A5F2-11AD-9D81-36ADC68C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CI/CD - Plattform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F1DCB1-1AF0-D7F5-92AA-FF563C0D3AF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9</a:t>
            </a:fld>
            <a:endParaRPr lang="de-DE" altLang="de-DE" dirty="0"/>
          </a:p>
        </p:txBody>
      </p:sp>
      <p:pic>
        <p:nvPicPr>
          <p:cNvPr id="5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AAB9F69C-05C5-3DA8-4808-80F870C9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4404150" y="1559524"/>
            <a:ext cx="7377605" cy="3813789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EFDDB5D-1868-3DD4-115E-54CB2226E720}"/>
              </a:ext>
            </a:extLst>
          </p:cNvPr>
          <p:cNvSpPr/>
          <p:nvPr/>
        </p:nvSpPr>
        <p:spPr>
          <a:xfrm>
            <a:off x="410245" y="1343568"/>
            <a:ext cx="3741149" cy="42457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3 Aufträge in der Pipeline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Vorbereiten aller Variablen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Prüfen, ob vorhanden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Alle Konfigurationen in einer Matrix - Strategie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Installation der Abhängigkeiten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DBMS-Container starten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Durchführen des Skripts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Einzelne Output-Ordner als </a:t>
            </a:r>
            <a:r>
              <a:rPr lang="de-DE" dirty="0" err="1"/>
              <a:t>Artifakt</a:t>
            </a:r>
            <a:r>
              <a:rPr lang="de-DE" dirty="0"/>
              <a:t> hochladen</a:t>
            </a:r>
          </a:p>
          <a:p>
            <a:pPr marL="2457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Hochladen aller </a:t>
            </a:r>
            <a:r>
              <a:rPr lang="de-DE" dirty="0" err="1"/>
              <a:t>Artifakte</a:t>
            </a:r>
            <a:endParaRPr lang="de-DE" dirty="0"/>
          </a:p>
        </p:txBody>
      </p:sp>
      <p:pic>
        <p:nvPicPr>
          <p:cNvPr id="2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E8B13429-BB0A-BDBC-C072-BFCC8A07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1614428" y="1268732"/>
            <a:ext cx="8949600" cy="4626418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5345794-F683-1FEB-FC5E-CA65A01FE4E4}"/>
              </a:ext>
            </a:extLst>
          </p:cNvPr>
          <p:cNvSpPr/>
          <p:nvPr/>
        </p:nvSpPr>
        <p:spPr>
          <a:xfrm>
            <a:off x="3816280" y="3750230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1E854B-3DD0-6B23-E96E-A256CA26B15E}"/>
              </a:ext>
            </a:extLst>
          </p:cNvPr>
          <p:cNvSpPr/>
          <p:nvPr/>
        </p:nvSpPr>
        <p:spPr>
          <a:xfrm>
            <a:off x="5615852" y="3582157"/>
            <a:ext cx="1968657" cy="231342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E93BBE-B848-F0A1-C754-9A0C75018CDA}"/>
              </a:ext>
            </a:extLst>
          </p:cNvPr>
          <p:cNvSpPr/>
          <p:nvPr/>
        </p:nvSpPr>
        <p:spPr>
          <a:xfrm>
            <a:off x="7707961" y="3750229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5438B1-56C2-9D33-C32C-B95449D16E2E}"/>
              </a:ext>
            </a:extLst>
          </p:cNvPr>
          <p:cNvSpPr/>
          <p:nvPr/>
        </p:nvSpPr>
        <p:spPr>
          <a:xfrm>
            <a:off x="6475956" y="2581834"/>
            <a:ext cx="2908125" cy="38683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30BA2D-9A13-DEF5-A933-ADFCD88A0F6F}"/>
              </a:ext>
            </a:extLst>
          </p:cNvPr>
          <p:cNvSpPr/>
          <p:nvPr/>
        </p:nvSpPr>
        <p:spPr>
          <a:xfrm>
            <a:off x="3765041" y="2581833"/>
            <a:ext cx="2584537" cy="38683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50418F-DD9D-4125-A8A3-3777B2498D72}"/>
              </a:ext>
            </a:extLst>
          </p:cNvPr>
          <p:cNvSpPr/>
          <p:nvPr/>
        </p:nvSpPr>
        <p:spPr>
          <a:xfrm>
            <a:off x="3529887" y="1597218"/>
            <a:ext cx="572785" cy="2820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0.4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Alle HAW Vorlagen">
  <a:themeElements>
    <a:clrScheme name="Benutzerdefiniert 6">
      <a:dk1>
        <a:sysClr val="windowText" lastClr="000000"/>
      </a:dk1>
      <a:lt1>
        <a:sysClr val="window" lastClr="FFFFFF"/>
      </a:lt1>
      <a:dk2>
        <a:srgbClr val="02288E"/>
      </a:dk2>
      <a:lt2>
        <a:srgbClr val="A0BEE1"/>
      </a:lt2>
      <a:accent1>
        <a:srgbClr val="0096D3"/>
      </a:accent1>
      <a:accent2>
        <a:srgbClr val="D2E6F0"/>
      </a:accent2>
      <a:accent3>
        <a:srgbClr val="D2DCF1"/>
      </a:accent3>
      <a:accent4>
        <a:srgbClr val="5A9BA2"/>
      </a:accent4>
      <a:accent5>
        <a:srgbClr val="A0CDC6"/>
      </a:accent5>
      <a:accent6>
        <a:srgbClr val="F79646"/>
      </a:accent6>
      <a:hlink>
        <a:srgbClr val="0096D3"/>
      </a:hlink>
      <a:folHlink>
        <a:srgbClr val="64BFE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8A84CBE-1381-F64C-B131-B1C00D5FDC9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5C9C585-ADB5-3C41-9D22-C9C8B0C1B77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ED10DDD9D3E499BBABF0CBFAB081C" ma:contentTypeVersion="3" ma:contentTypeDescription="Ein neues Dokument erstellen." ma:contentTypeScope="" ma:versionID="1724e04b20a51e365cbaeabdc28fe6e4">
  <xsd:schema xmlns:xsd="http://www.w3.org/2001/XMLSchema" xmlns:xs="http://www.w3.org/2001/XMLSchema" xmlns:p="http://schemas.microsoft.com/office/2006/metadata/properties" xmlns:ns2="efd3ee8a-631b-48f2-b30a-2f8e58b8df8b" targetNamespace="http://schemas.microsoft.com/office/2006/metadata/properties" ma:root="true" ma:fieldsID="9fe676ebd9b069d99f762b5e2a84a79d" ns2:_="">
    <xsd:import namespace="efd3ee8a-631b-48f2-b30a-2f8e58b8d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ee8a-631b-48f2-b30a-2f8e58b8d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687216-A874-410C-AC24-E4A94B477580}">
  <ds:schemaRefs>
    <ds:schemaRef ds:uri="efd3ee8a-631b-48f2-b30a-2f8e58b8d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4E2B26-6201-464C-A172-D5A813A4DB3B}">
  <ds:schemaRefs>
    <ds:schemaRef ds:uri="efd3ee8a-631b-48f2-b30a-2f8e58b8d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54AD9C-230C-405B-8C57-3F5A78F94B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Alle HAW Vorlagen</Template>
  <TotalTime>0</TotalTime>
  <Words>1769</Words>
  <Application>Microsoft Macintosh PowerPoint</Application>
  <PresentationFormat>Breitbild</PresentationFormat>
  <Paragraphs>337</Paragraphs>
  <Slides>34</Slides>
  <Notes>0</Notes>
  <HiddenSlides>5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Aptos ExtraBold</vt:lpstr>
      <vt:lpstr>Arial</vt:lpstr>
      <vt:lpstr>Calibri</vt:lpstr>
      <vt:lpstr>Calibri Light</vt:lpstr>
      <vt:lpstr>Helvetica Neue</vt:lpstr>
      <vt:lpstr>Alle HAW Vorlagen</vt:lpstr>
      <vt:lpstr>Benutzerdefiniertes Design</vt:lpstr>
      <vt:lpstr>PowerPoint-Präsentation</vt:lpstr>
      <vt:lpstr>GLIEDERUNG</vt:lpstr>
      <vt:lpstr>SC</vt:lpstr>
      <vt:lpstr>SC2</vt:lpstr>
      <vt:lpstr>Tools</vt:lpstr>
      <vt:lpstr>Benchmark</vt:lpstr>
      <vt:lpstr>Skriptsprachen</vt:lpstr>
      <vt:lpstr>Grapherstellung</vt:lpstr>
      <vt:lpstr>CI/CD - Plattform</vt:lpstr>
      <vt:lpstr>Durchführung der Benchmarks</vt:lpstr>
      <vt:lpstr>Durchführung der Benchmarks</vt:lpstr>
      <vt:lpstr>anwendungsbeispiel</vt:lpstr>
      <vt:lpstr>Datentypen</vt:lpstr>
      <vt:lpstr>Datentypen</vt:lpstr>
      <vt:lpstr>Datentypen</vt:lpstr>
      <vt:lpstr>Datentypen</vt:lpstr>
      <vt:lpstr>Indizes</vt:lpstr>
      <vt:lpstr>Indizes</vt:lpstr>
      <vt:lpstr>B-Tree</vt:lpstr>
      <vt:lpstr>Hash</vt:lpstr>
      <vt:lpstr>VIEWS</vt:lpstr>
      <vt:lpstr>Views</vt:lpstr>
      <vt:lpstr>Views</vt:lpstr>
      <vt:lpstr>Views</vt:lpstr>
      <vt:lpstr>Views</vt:lpstr>
      <vt:lpstr>Partitionen</vt:lpstr>
      <vt:lpstr>Partitionen</vt:lpstr>
      <vt:lpstr>Partitionen</vt:lpstr>
      <vt:lpstr>Replikation</vt:lpstr>
      <vt:lpstr>replikation</vt:lpstr>
      <vt:lpstr>Replikation</vt:lpstr>
      <vt:lpstr>Replikation</vt:lpstr>
      <vt:lpstr>Replikation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Freire Mendes</dc:creator>
  <cp:lastModifiedBy>Daniel Freire Mendes</cp:lastModifiedBy>
  <cp:revision>841</cp:revision>
  <dcterms:created xsi:type="dcterms:W3CDTF">2025-03-14T11:56:47Z</dcterms:created>
  <dcterms:modified xsi:type="dcterms:W3CDTF">2025-04-06T23:05:28Z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0x01010035AED10DDD9D3E499BBABF0CBFAB081C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2023-05-21T20:39:10Z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4d4b73b9-1e29-4ac0-86e2-f1c2f9a0273d</vt:lpwstr>
  </property>
  <property fmtid="{D5CDD505-2E9C-101B-9397-08002B2CF9AE}" pid="9" name="MSIP_Label_defa4170-0d19-0005-0004-bc88714345d2_ContentBits">
    <vt:lpwstr>0</vt:lpwstr>
  </property>
</Properties>
</file>